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embeddedFontLst>
    <p:embeddedFont>
      <p:font typeface="Maven Pro" panose="020B0604020202020204" charset="0"/>
      <p:regular r:id="rId45"/>
      <p:bold r:id="rId46"/>
    </p:embeddedFont>
    <p:embeddedFont>
      <p:font typeface="Nunito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19068dd62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19068dd62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19856f8b2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19856f8b2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19068dd62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19068dd62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19068dd62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19068dd62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19068dd62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19068dd62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19068dd62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19068dd62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19068dd6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19068dd62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19068dd62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19068dd62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19068dd62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19068dd62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19068dd62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19068dd62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17f99cbe7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17f99cbe7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19068dd6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19068dd6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19068dd6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19068dd6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19068dd6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19068dd6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19068dd6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19068dd62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19068dd6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19068dd6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19068dd6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19068dd6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19068dd62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19068dd62_1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19068dd62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19068dd62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19068dd6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19068dd6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19068dd62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19068dd62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19856f8b2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19856f8b2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19068dd62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19068dd62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19068dd62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19068dd62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19068dd62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19068dd62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19068dd62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19068dd62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19068dd62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19068dd62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19068dd62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19068dd62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19068dd6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19068dd6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19068dd62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19068dd62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19068dd62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19068dd62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19068dd62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819068dd62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19068dd62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19068dd62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19068dd62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19068dd62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19068dd62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19068dd62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19068dd62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19068dd62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19068dd6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19068dd6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19068dd62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19068dd62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19068dd6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19068dd6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19068dd62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19068dd62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19068dd62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19068dd62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odging" TargetMode="External"/><Relationship Id="rId13" Type="http://schemas.openxmlformats.org/officeDocument/2006/relationships/hyperlink" Target="https://en.wikipedia.org/wiki/Commission_(remuneration)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Online_marketplace" TargetMode="External"/><Relationship Id="rId12" Type="http://schemas.openxmlformats.org/officeDocument/2006/relationships/hyperlink" Target="https://en.wikipedia.org/wiki/Broker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en.wikipedia.org/wiki/United_State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Nathan_Blecharczyk" TargetMode="External"/><Relationship Id="rId11" Type="http://schemas.openxmlformats.org/officeDocument/2006/relationships/hyperlink" Target="https://en.wikipedia.org/wiki/Real_estate" TargetMode="External"/><Relationship Id="rId5" Type="http://schemas.openxmlformats.org/officeDocument/2006/relationships/hyperlink" Target="https://en.wikipedia.org/wiki/Joe_Gebbia" TargetMode="External"/><Relationship Id="rId15" Type="http://schemas.openxmlformats.org/officeDocument/2006/relationships/hyperlink" Target="https://en.wikipedia.org/wiki/California" TargetMode="External"/><Relationship Id="rId10" Type="http://schemas.openxmlformats.org/officeDocument/2006/relationships/hyperlink" Target="https://en.wikipedia.org/wiki/Tourism" TargetMode="External"/><Relationship Id="rId4" Type="http://schemas.openxmlformats.org/officeDocument/2006/relationships/hyperlink" Target="https://en.wikipedia.org/wiki/Brian_Chesky" TargetMode="External"/><Relationship Id="rId9" Type="http://schemas.openxmlformats.org/officeDocument/2006/relationships/hyperlink" Target="https://en.wikipedia.org/wiki/Homestay" TargetMode="External"/><Relationship Id="rId14" Type="http://schemas.openxmlformats.org/officeDocument/2006/relationships/hyperlink" Target="https://en.wikipedia.org/wiki/San_Francisc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opendatasof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opendatasoft.com/explore/?sort=modified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towardsdatascience.com/bar-chart-race-in-python-with-matplotlib-8e687a5c8a41" TargetMode="External"/><Relationship Id="rId4" Type="http://schemas.openxmlformats.org/officeDocument/2006/relationships/hyperlink" Target="https://en.wikipedia.org/wiki/Airbnb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Airbnb- An Exploratory Data Analysis (Canada Region)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by Raj, Suhas and Vijay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>
            <a:spLocks noGrp="1"/>
          </p:cNvSpPr>
          <p:nvPr>
            <p:ph type="title"/>
          </p:nvPr>
        </p:nvSpPr>
        <p:spPr>
          <a:xfrm>
            <a:off x="1263525" y="882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Province wise breakdown of Room type stats</a:t>
            </a:r>
            <a:endParaRPr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100"/>
            <a:ext cx="9144000" cy="36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57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to determine best neighbourhoods</a:t>
            </a:r>
            <a:endParaRPr/>
          </a:p>
        </p:txBody>
      </p:sp>
      <p:sp>
        <p:nvSpPr>
          <p:cNvPr id="343" name="Google Shape;343;p23"/>
          <p:cNvSpPr txBox="1"/>
          <p:nvPr/>
        </p:nvSpPr>
        <p:spPr>
          <a:xfrm>
            <a:off x="1083550" y="1947675"/>
            <a:ext cx="73407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Mean and quartiles for No. of listings, Avg. price, Avg. no of Reviews and Avg Ratings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No. of listings greater than the mean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Average price less than the upper quartile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Average no. of reviews greater than the mean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Average ratings greater than the mean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neighbourhoods in BC</a:t>
            </a:r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0" y="1597875"/>
            <a:ext cx="8577801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Best neighbourhoods in QC</a:t>
            </a:r>
            <a:endParaRPr/>
          </a:p>
        </p:txBody>
      </p:sp>
      <p:pic>
        <p:nvPicPr>
          <p:cNvPr id="356" name="Google Shape;3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25" y="1807975"/>
            <a:ext cx="7708550" cy="26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Best neighbourhoods in ON</a:t>
            </a:r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3" name="Google Shape;3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61" y="1597875"/>
            <a:ext cx="8136875" cy="2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>
            <a:spLocks noGrp="1"/>
          </p:cNvSpPr>
          <p:nvPr>
            <p:ph type="title"/>
          </p:nvPr>
        </p:nvSpPr>
        <p:spPr>
          <a:xfrm>
            <a:off x="3396900" y="738625"/>
            <a:ext cx="2350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Over to Raj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 showing the increase in listings from 2008 to 2017 in Canada</a:t>
            </a:r>
            <a:endParaRPr/>
          </a:p>
        </p:txBody>
      </p:sp>
      <p:sp>
        <p:nvSpPr>
          <p:cNvPr id="375" name="Google Shape;375;p28"/>
          <p:cNvSpPr txBox="1"/>
          <p:nvPr/>
        </p:nvSpPr>
        <p:spPr>
          <a:xfrm>
            <a:off x="1275800" y="4869025"/>
            <a:ext cx="7251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Canada Listing Race Chart">
            <a:hlinkClick r:id="" action="ppaction://media"/>
            <a:extLst>
              <a:ext uri="{FF2B5EF4-FFF2-40B4-BE49-F238E27FC236}">
                <a16:creationId xmlns:a16="http://schemas.microsoft.com/office/drawing/2014/main" id="{F6D6D374-FE53-4B5F-A193-2BB2A086F4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200" y="1440025"/>
            <a:ext cx="6858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($/night) vs Room Type across all 3 provinces</a:t>
            </a:r>
            <a:endParaRPr/>
          </a:p>
        </p:txBody>
      </p:sp>
      <p:sp>
        <p:nvSpPr>
          <p:cNvPr id="382" name="Google Shape;382;p2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3" name="Google Shape;3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2950"/>
            <a:ext cx="9144000" cy="38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type vs Accommodates</a:t>
            </a:r>
            <a:endParaRPr/>
          </a:p>
        </p:txBody>
      </p:sp>
      <p:sp>
        <p:nvSpPr>
          <p:cNvPr id="389" name="Google Shape;389;p3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0" name="Google Shape;3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9225"/>
            <a:ext cx="9144000" cy="38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Type vs Number of Listings</a:t>
            </a:r>
            <a:endParaRPr/>
          </a:p>
        </p:txBody>
      </p:sp>
      <p:sp>
        <p:nvSpPr>
          <p:cNvPr id="396" name="Google Shape;396;p3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7" name="Google Shape;3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9525"/>
            <a:ext cx="9144000" cy="38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History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225" y="0"/>
            <a:ext cx="3476774" cy="16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body" idx="1"/>
          </p:nvPr>
        </p:nvSpPr>
        <p:spPr>
          <a:xfrm>
            <a:off x="1303800" y="1694600"/>
            <a:ext cx="70305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The site </a:t>
            </a:r>
            <a:r>
              <a:rPr lang="en" sz="1600" i="1">
                <a:solidFill>
                  <a:srgbClr val="000000"/>
                </a:solidFill>
                <a:highlight>
                  <a:srgbClr val="FFFFFF"/>
                </a:highlight>
              </a:rPr>
              <a:t>Airbedandbreakfast.com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officially was launched on August 11, 2008 by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Brian Chesky</a:t>
            </a:r>
            <a:r>
              <a:rPr lang="en" sz="1600">
                <a:solidFill>
                  <a:srgbClr val="000000"/>
                </a:solidFill>
              </a:rPr>
              <a:t>,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Joe Gebbia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and 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Nathan Blecharczyk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Airbnb, Inc. is an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online marketplace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for arranging or offering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lodging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, primarily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homestays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, or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tourism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experiences. The company does not own any of the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real estate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listings, nor does it host events; it acts as a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12"/>
              </a:rPr>
              <a:t>broker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, receiving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13"/>
              </a:rPr>
              <a:t>commissions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from each booking. The company is headquartered in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14"/>
              </a:rPr>
              <a:t>San Francisco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15"/>
              </a:rPr>
              <a:t>California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16"/>
              </a:rPr>
              <a:t>United States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Airbnb's success is not dependent on Tourists but also on Business Travellers seeking short term rentals.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"/>
          <p:cNvSpPr txBox="1"/>
          <p:nvPr/>
        </p:nvSpPr>
        <p:spPr>
          <a:xfrm>
            <a:off x="26775" y="4512325"/>
            <a:ext cx="90903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Both QC and ON took a hit in the number of listings from 2015 to 2016 probably due to new regulations being imposed by the respective provincial governments.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3" y="0"/>
            <a:ext cx="9090274" cy="45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3"/>
          <p:cNvSpPr txBox="1"/>
          <p:nvPr/>
        </p:nvSpPr>
        <p:spPr>
          <a:xfrm>
            <a:off x="1383250" y="4754125"/>
            <a:ext cx="6781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QC has a  lower average rating per listing as compared to ON and BC.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/>
          <p:nvPr/>
        </p:nvSpPr>
        <p:spPr>
          <a:xfrm>
            <a:off x="1718975" y="4761600"/>
            <a:ext cx="64998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Approximately 97% of the Hosts respond to Guests within a day.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5" name="Google Shape;415;p34"/>
          <p:cNvPicPr preferRelativeResize="0"/>
          <p:nvPr/>
        </p:nvPicPr>
        <p:blipFill rotWithShape="1">
          <a:blip r:embed="rId3">
            <a:alphaModFix/>
          </a:blip>
          <a:srcRect l="31233" t="11145" r="24899" b="12564"/>
          <a:stretch/>
        </p:blipFill>
        <p:spPr>
          <a:xfrm>
            <a:off x="5169650" y="26875"/>
            <a:ext cx="3896049" cy="26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1866725" y="2450850"/>
            <a:ext cx="4431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BC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34"/>
          <p:cNvSpPr txBox="1"/>
          <p:nvPr/>
        </p:nvSpPr>
        <p:spPr>
          <a:xfrm>
            <a:off x="6835675" y="2571750"/>
            <a:ext cx="5640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6186950" y="4519800"/>
            <a:ext cx="4431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QC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9" name="Google Shape;419;p34"/>
          <p:cNvPicPr preferRelativeResize="0"/>
          <p:nvPr/>
        </p:nvPicPr>
        <p:blipFill rotWithShape="1">
          <a:blip r:embed="rId4">
            <a:alphaModFix/>
          </a:blip>
          <a:srcRect l="28624" t="13748" r="25132" b="12215"/>
          <a:stretch/>
        </p:blipFill>
        <p:spPr>
          <a:xfrm>
            <a:off x="2390450" y="2571750"/>
            <a:ext cx="3896049" cy="225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 rotWithShape="1">
          <a:blip r:embed="rId5">
            <a:alphaModFix/>
          </a:blip>
          <a:srcRect l="30544" t="13559" r="26943" b="9836"/>
          <a:stretch/>
        </p:blipFill>
        <p:spPr>
          <a:xfrm>
            <a:off x="322300" y="107450"/>
            <a:ext cx="3531975" cy="24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/>
        </p:nvSpPr>
        <p:spPr>
          <a:xfrm>
            <a:off x="2450125" y="4560200"/>
            <a:ext cx="44049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Lower response time leads to higher ratings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6" name="Google Shape;4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5" y="-188000"/>
            <a:ext cx="9143999" cy="48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6"/>
          <p:cNvPicPr preferRelativeResize="0"/>
          <p:nvPr/>
        </p:nvPicPr>
        <p:blipFill rotWithShape="1">
          <a:blip r:embed="rId3">
            <a:alphaModFix/>
          </a:blip>
          <a:srcRect l="33248" t="12126" r="30587" b="11415"/>
          <a:stretch/>
        </p:blipFill>
        <p:spPr>
          <a:xfrm>
            <a:off x="2806775" y="2411225"/>
            <a:ext cx="2954475" cy="25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 rotWithShape="1">
          <a:blip r:embed="rId4">
            <a:alphaModFix/>
          </a:blip>
          <a:srcRect l="33373" t="11765" r="30770" b="11635"/>
          <a:stretch/>
        </p:blipFill>
        <p:spPr>
          <a:xfrm>
            <a:off x="0" y="134300"/>
            <a:ext cx="3693125" cy="25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/>
        </p:nvSpPr>
        <p:spPr>
          <a:xfrm>
            <a:off x="1651825" y="4767475"/>
            <a:ext cx="64866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Most of the Listings follow Moderate to Strict Cancellation Policy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1544400" y="2833625"/>
            <a:ext cx="4431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BC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7010200" y="2793325"/>
            <a:ext cx="4968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6123850" y="3827400"/>
            <a:ext cx="44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QC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7" name="Google Shape;437;p36"/>
          <p:cNvPicPr preferRelativeResize="0"/>
          <p:nvPr/>
        </p:nvPicPr>
        <p:blipFill rotWithShape="1">
          <a:blip r:embed="rId5">
            <a:alphaModFix/>
          </a:blip>
          <a:srcRect l="31550" t="11894" r="30705" b="12872"/>
          <a:stretch/>
        </p:blipFill>
        <p:spPr>
          <a:xfrm>
            <a:off x="5318075" y="23500"/>
            <a:ext cx="3390374" cy="26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 txBox="1"/>
          <p:nvPr/>
        </p:nvSpPr>
        <p:spPr>
          <a:xfrm>
            <a:off x="1195200" y="4773300"/>
            <a:ext cx="6929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Listing price is positively correlated to the people it can accommodate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3" name="Google Shape;443;p37"/>
          <p:cNvPicPr preferRelativeResize="0"/>
          <p:nvPr/>
        </p:nvPicPr>
        <p:blipFill rotWithShape="1">
          <a:blip r:embed="rId3">
            <a:alphaModFix/>
          </a:blip>
          <a:srcRect t="11300" r="4761"/>
          <a:stretch/>
        </p:blipFill>
        <p:spPr>
          <a:xfrm>
            <a:off x="2339263" y="2218438"/>
            <a:ext cx="4641575" cy="2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 rotWithShape="1">
          <a:blip r:embed="rId4">
            <a:alphaModFix/>
          </a:blip>
          <a:srcRect l="3025" t="10785" r="7183"/>
          <a:stretch/>
        </p:blipFill>
        <p:spPr>
          <a:xfrm>
            <a:off x="5155450" y="0"/>
            <a:ext cx="3988550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 rotWithShape="1">
          <a:blip r:embed="rId5">
            <a:alphaModFix/>
          </a:blip>
          <a:srcRect l="3233" t="10321" r="7184"/>
          <a:stretch/>
        </p:blipFill>
        <p:spPr>
          <a:xfrm>
            <a:off x="0" y="0"/>
            <a:ext cx="4230300" cy="2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7"/>
          <p:cNvSpPr txBox="1"/>
          <p:nvPr/>
        </p:nvSpPr>
        <p:spPr>
          <a:xfrm>
            <a:off x="1396675" y="2168525"/>
            <a:ext cx="4431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BC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7887800" y="2218450"/>
            <a:ext cx="5325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6980850" y="4481575"/>
            <a:ext cx="4431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QC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>
            <a:spLocks noGrp="1"/>
          </p:cNvSpPr>
          <p:nvPr>
            <p:ph type="title"/>
          </p:nvPr>
        </p:nvSpPr>
        <p:spPr>
          <a:xfrm>
            <a:off x="3289475" y="67150"/>
            <a:ext cx="26733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Over to Vijay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54" name="Google Shape;4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8"/>
          <p:cNvSpPr txBox="1">
            <a:spLocks noGrp="1"/>
          </p:cNvSpPr>
          <p:nvPr>
            <p:ph type="title"/>
          </p:nvPr>
        </p:nvSpPr>
        <p:spPr>
          <a:xfrm>
            <a:off x="2309875" y="147725"/>
            <a:ext cx="3760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Over to Vijay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of all the locations of Airbnbs in our Data (Using Plotly)</a:t>
            </a:r>
            <a:endParaRPr/>
          </a:p>
        </p:txBody>
      </p:sp>
      <p:pic>
        <p:nvPicPr>
          <p:cNvPr id="461" name="Google Shape;461;p39"/>
          <p:cNvPicPr preferRelativeResize="0"/>
          <p:nvPr/>
        </p:nvPicPr>
        <p:blipFill rotWithShape="1">
          <a:blip r:embed="rId3">
            <a:alphaModFix/>
          </a:blip>
          <a:srcRect l="22453" t="17834" r="19179" b="10077"/>
          <a:stretch/>
        </p:blipFill>
        <p:spPr>
          <a:xfrm>
            <a:off x="2363600" y="1907000"/>
            <a:ext cx="4976596" cy="32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Listings Density in BC</a:t>
            </a:r>
            <a:endParaRPr/>
          </a:p>
        </p:txBody>
      </p:sp>
      <p:pic>
        <p:nvPicPr>
          <p:cNvPr id="467" name="Google Shape;4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00" y="790900"/>
            <a:ext cx="8748199" cy="35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 txBox="1">
            <a:spLocks noGrp="1"/>
          </p:cNvSpPr>
          <p:nvPr>
            <p:ph type="title"/>
          </p:nvPr>
        </p:nvSpPr>
        <p:spPr>
          <a:xfrm>
            <a:off x="1290375" y="107450"/>
            <a:ext cx="70305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Range Heatmap in BC</a:t>
            </a:r>
            <a:endParaRPr/>
          </a:p>
        </p:txBody>
      </p:sp>
      <p:pic>
        <p:nvPicPr>
          <p:cNvPr id="473" name="Google Shape;4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25" y="793850"/>
            <a:ext cx="8839200" cy="355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900" y="0"/>
            <a:ext cx="2979850" cy="25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1423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Hypothesis</a:t>
            </a: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body" idx="1"/>
          </p:nvPr>
        </p:nvSpPr>
        <p:spPr>
          <a:xfrm>
            <a:off x="798925" y="1867975"/>
            <a:ext cx="7689900" cy="3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Looking to answer a few questions like: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How Airbnb has grown in Canada over the years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Which province has more listings and is more expensive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How is the price impacted by the accommodation type that a Guest chooses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What factors would increase the rating as a Host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Which is the best neighbourhood in each province(based on Number of listings, Price, Number of reviews, Ratings) to book an Airbnb.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 which province customers are most likely to leave reviews and for what property types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Neighbourhoods in BC</a:t>
            </a:r>
            <a:endParaRPr/>
          </a:p>
        </p:txBody>
      </p:sp>
      <p:pic>
        <p:nvPicPr>
          <p:cNvPr id="479" name="Google Shape;4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0576"/>
            <a:ext cx="8839201" cy="35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Listings Density in ON</a:t>
            </a:r>
            <a:endParaRPr/>
          </a:p>
        </p:txBody>
      </p:sp>
      <p:pic>
        <p:nvPicPr>
          <p:cNvPr id="485" name="Google Shape;4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0" y="787350"/>
            <a:ext cx="8839199" cy="356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1263500" y="94025"/>
            <a:ext cx="70305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Range Heatmap in ON</a:t>
            </a:r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8238"/>
            <a:ext cx="8839199" cy="356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>
            <a:spLocks noGrp="1"/>
          </p:cNvSpPr>
          <p:nvPr>
            <p:ph type="title"/>
          </p:nvPr>
        </p:nvSpPr>
        <p:spPr>
          <a:xfrm>
            <a:off x="1317225" y="67125"/>
            <a:ext cx="70305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Neighbourhoods in ON</a:t>
            </a:r>
            <a:endParaRPr/>
          </a:p>
        </p:txBody>
      </p:sp>
      <p:pic>
        <p:nvPicPr>
          <p:cNvPr id="497" name="Google Shape;4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9900"/>
            <a:ext cx="8839199" cy="358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Listings Density in QC</a:t>
            </a:r>
            <a:endParaRPr/>
          </a:p>
        </p:txBody>
      </p:sp>
      <p:pic>
        <p:nvPicPr>
          <p:cNvPr id="503" name="Google Shape;5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0200"/>
            <a:ext cx="4749376" cy="37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375" y="770200"/>
            <a:ext cx="4242225" cy="37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>
            <a:spLocks noGrp="1"/>
          </p:cNvSpPr>
          <p:nvPr>
            <p:ph type="title"/>
          </p:nvPr>
        </p:nvSpPr>
        <p:spPr>
          <a:xfrm>
            <a:off x="1236675" y="53725"/>
            <a:ext cx="70305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Range Heatmap in QC</a:t>
            </a:r>
            <a:endParaRPr/>
          </a:p>
        </p:txBody>
      </p:sp>
      <p:pic>
        <p:nvPicPr>
          <p:cNvPr id="510" name="Google Shape;5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4150"/>
            <a:ext cx="4552950" cy="36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950" y="764150"/>
            <a:ext cx="4591049" cy="36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1357525" y="161125"/>
            <a:ext cx="70305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Neighbourhoods in QC</a:t>
            </a:r>
            <a:endParaRPr/>
          </a:p>
        </p:txBody>
      </p:sp>
      <p:pic>
        <p:nvPicPr>
          <p:cNvPr id="517" name="Google Shape;5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6025"/>
            <a:ext cx="8839199" cy="37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>
            <a:spLocks noGrp="1"/>
          </p:cNvSpPr>
          <p:nvPr>
            <p:ph type="title"/>
          </p:nvPr>
        </p:nvSpPr>
        <p:spPr>
          <a:xfrm>
            <a:off x="1411250" y="128550"/>
            <a:ext cx="70305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body" idx="1"/>
          </p:nvPr>
        </p:nvSpPr>
        <p:spPr>
          <a:xfrm>
            <a:off x="1344100" y="673975"/>
            <a:ext cx="7030500" cy="4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Ontario has the most number of Airbnb listings based on our data.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BC has the highest average price per listing.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More than 80% of listings are in Eastern part of Canada than the rest.With around 70% less price compared to British Columbia and Ontario; Quebec has cheapest rents.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BC prices are higher than other 2 states. Probable Reason: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Property rates in British Columbia's are much higher than Ontario and Quebec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Number of listings are lower than other 2 provinces. One of the reasons might be because  of strict new regulations about renting out using Airbnb.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Based on our analysis; Toronto, Ontario is likely to have more options based on price, availability and reliability.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have taken # of reviews as proxy to demand of Airbnb, because that data was not available. The demand of properties in BC are higher than other 2 states.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27789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529" name="Google Shape;529;p5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for rest of the provinces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on how many times a listing was booked, whether it was booked by a tourist or business traveller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Analysis to determine how amenities affect price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Does proximity to public transportation impact the pricing and the demand for the rental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Distance between the property and places of interest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Impact of Airbnb on rental market, hotel pricing and tourism</a:t>
            </a:r>
            <a:endParaRPr sz="1600"/>
          </a:p>
        </p:txBody>
      </p:sp>
      <p:pic>
        <p:nvPicPr>
          <p:cNvPr id="530" name="Google Shape;5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839" y="112100"/>
            <a:ext cx="2074659" cy="18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850" y="85250"/>
            <a:ext cx="3312500" cy="23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42828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Libraries Used</a:t>
            </a:r>
            <a:endParaRPr/>
          </a:p>
        </p:txBody>
      </p:sp>
      <p:sp>
        <p:nvSpPr>
          <p:cNvPr id="537" name="Google Shape;537;p5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28728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Tools</a:t>
            </a:r>
            <a:endParaRPr sz="2000" b="1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Python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Jupyter Notebook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Github</a:t>
            </a:r>
            <a:endParaRPr sz="2000" b="1"/>
          </a:p>
        </p:txBody>
      </p:sp>
      <p:sp>
        <p:nvSpPr>
          <p:cNvPr id="538" name="Google Shape;538;p51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31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Library</a:t>
            </a:r>
            <a:endParaRPr sz="2000" b="1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Pandas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Matplotlib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IPython.display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Plotly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Numpy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datetime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gmaps</a:t>
            </a:r>
            <a:endParaRPr sz="20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>
            <a:off x="769825" y="6535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D1C1D"/>
                </a:solidFill>
                <a:latin typeface="Nunito"/>
                <a:ea typeface="Nunito"/>
                <a:cs typeface="Nunito"/>
                <a:sym typeface="Nunito"/>
              </a:rPr>
              <a:t>Overview of Data</a:t>
            </a:r>
            <a:endParaRPr sz="2400"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"/>
          </p:nvPr>
        </p:nvSpPr>
        <p:spPr>
          <a:xfrm>
            <a:off x="1025325" y="2010425"/>
            <a:ext cx="7030500" cy="29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Collected the dataset from </a:t>
            </a:r>
            <a:r>
              <a:rPr lang="en" sz="1600" u="sng">
                <a:solidFill>
                  <a:schemeClr val="accent5"/>
                </a:solidFill>
                <a:hlinkClick r:id="rId3"/>
              </a:rPr>
              <a:t>https://public.opendatasoft.com/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Sample of 30K+ properties across Canada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Listing ID, Coordinates, Room Type, Room Price, No. of reviews, Minimum Nights, Host Since (proxy for listing date) , Cancellation policy, Amenities, Host response rate etc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Based on the sample, Airbnbs are concentrated around major cities. Probably because of the no. of tourists visiting, ease of transportation, things to do among other reasons.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050" y="302800"/>
            <a:ext cx="2450025" cy="16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791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And Sources</a:t>
            </a:r>
            <a:endParaRPr/>
          </a:p>
        </p:txBody>
      </p:sp>
      <p:sp>
        <p:nvSpPr>
          <p:cNvPr id="544" name="Google Shape;544;p52"/>
          <p:cNvSpPr txBox="1">
            <a:spLocks noGrp="1"/>
          </p:cNvSpPr>
          <p:nvPr>
            <p:ph type="body" idx="1"/>
          </p:nvPr>
        </p:nvSpPr>
        <p:spPr>
          <a:xfrm>
            <a:off x="1303800" y="2135050"/>
            <a:ext cx="7030500" cy="25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Public Opendatasoft for the data.  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https://public.opendatasoft.com/explore/?sort=modified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Wikipedia for all the information regarding Airbnb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https://en.wikipedia.org/wiki/Airbnb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TowardsDataScience.com for the articles on how to prepare animated graphs.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https://towardsdatascience.com/bar-chart-race-in-python-with-matplotlib-8e687a5c8a41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And </a:t>
            </a:r>
            <a:r>
              <a:rPr lang="en" sz="1600" b="1"/>
              <a:t>Google!!!</a:t>
            </a:r>
            <a:endParaRPr sz="1600" b="1"/>
          </a:p>
        </p:txBody>
      </p:sp>
      <p:pic>
        <p:nvPicPr>
          <p:cNvPr id="545" name="Google Shape;545;p52"/>
          <p:cNvPicPr preferRelativeResize="0"/>
          <p:nvPr/>
        </p:nvPicPr>
        <p:blipFill rotWithShape="1">
          <a:blip r:embed="rId6">
            <a:alphaModFix/>
          </a:blip>
          <a:srcRect t="10176"/>
          <a:stretch/>
        </p:blipFill>
        <p:spPr>
          <a:xfrm>
            <a:off x="5976125" y="94000"/>
            <a:ext cx="3167875" cy="21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75" y="0"/>
            <a:ext cx="54699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0"/>
            <a:ext cx="3333750" cy="22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182950" y="755963"/>
            <a:ext cx="42561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Cleansing</a:t>
            </a:r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body" idx="1"/>
          </p:nvPr>
        </p:nvSpPr>
        <p:spPr>
          <a:xfrm>
            <a:off x="810550" y="228302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Dropped columns not required for the analysis, thereby reducing from 180 to 28 columns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Consolidated the province names into ON,BC and QC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Dropped the rows which had missing price values to make the data more meaningful.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Once cleansing was done we had 30692 data points.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Ignored the rows where ratings were not available for any analysis related to ratings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525" y="0"/>
            <a:ext cx="3563400" cy="22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563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Manipulation</a:t>
            </a: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1"/>
          </p:nvPr>
        </p:nvSpPr>
        <p:spPr>
          <a:xfrm>
            <a:off x="534925" y="2269575"/>
            <a:ext cx="8462700" cy="28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Total no. of listings, avg price and avg ratings for Canada and the respective provinces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Grouped by the room type for no. of listings, avg price, ratings and no. of people it accommodates for Canada and the respective provinces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Grouped by the year of listing to obtain no. of new listings every year across Canada and for each province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Grouped by the host response time to establish relation between the response time and the Avg ratings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Based on the mean and Quartiles of No. of listings, Avg Price, Avg reviews and avg ratings, established the best neighborhoods to rent in each province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Analysis for Canada Region</a:t>
            </a:r>
            <a:endParaRPr/>
          </a:p>
        </p:txBody>
      </p:sp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1" y="2206900"/>
            <a:ext cx="9018001" cy="7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Province wise summary table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00" y="1316100"/>
            <a:ext cx="8662700" cy="3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stats based on Room type</a:t>
            </a:r>
            <a:endParaRPr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0" y="1342950"/>
            <a:ext cx="8875400" cy="36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Microsoft Office PowerPoint</Application>
  <PresentationFormat>On-screen Show (16:9)</PresentationFormat>
  <Paragraphs>111</Paragraphs>
  <Slides>42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Nunito</vt:lpstr>
      <vt:lpstr>Maven Pro</vt:lpstr>
      <vt:lpstr>Momentum</vt:lpstr>
      <vt:lpstr>Airbnb- An Exploratory Data Analysis (Canada Region)</vt:lpstr>
      <vt:lpstr>Airbnb History</vt:lpstr>
      <vt:lpstr>Core Hypothesis</vt:lpstr>
      <vt:lpstr>Overview of Data</vt:lpstr>
      <vt:lpstr>Data Cleansing</vt:lpstr>
      <vt:lpstr>Data Manipulation</vt:lpstr>
      <vt:lpstr>Summary Analysis for Canada Region</vt:lpstr>
      <vt:lpstr>Province wise summary table</vt:lpstr>
      <vt:lpstr>Summary stats based on Room type</vt:lpstr>
      <vt:lpstr>Province wise breakdown of Room type stats</vt:lpstr>
      <vt:lpstr>Criteria to determine best neighbourhoods</vt:lpstr>
      <vt:lpstr>Best neighbourhoods in BC</vt:lpstr>
      <vt:lpstr> Best neighbourhoods in QC</vt:lpstr>
      <vt:lpstr> Best neighbourhoods in ON</vt:lpstr>
      <vt:lpstr>Over to Raj</vt:lpstr>
      <vt:lpstr>Animation showing the increase in listings from 2008 to 2017 in Canada</vt:lpstr>
      <vt:lpstr>Price ($/night) vs Room Type across all 3 provinces</vt:lpstr>
      <vt:lpstr>Room type vs Accommodates</vt:lpstr>
      <vt:lpstr>Room Type vs Number of Listings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 to Vijay</vt:lpstr>
      <vt:lpstr>Plot of all the locations of Airbnbs in our Data (Using Plotly)</vt:lpstr>
      <vt:lpstr>Airbnb Listings Density in BC</vt:lpstr>
      <vt:lpstr>Price Range Heatmap in BC</vt:lpstr>
      <vt:lpstr>Best Neighbourhoods in BC</vt:lpstr>
      <vt:lpstr>Airbnb Listings Density in ON</vt:lpstr>
      <vt:lpstr>Price Range Heatmap in ON</vt:lpstr>
      <vt:lpstr>Best Neighbourhoods in ON</vt:lpstr>
      <vt:lpstr>Airbnb Listings Density in QC</vt:lpstr>
      <vt:lpstr>Price Range Heatmap in QC</vt:lpstr>
      <vt:lpstr>Best Neighbourhoods in QC</vt:lpstr>
      <vt:lpstr>Conclusions</vt:lpstr>
      <vt:lpstr>Future scope</vt:lpstr>
      <vt:lpstr>Tools and Libraries Used</vt:lpstr>
      <vt:lpstr>References And Sources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Airbnb- An Exploratory Data Analysis (Canada Region)</dc:title>
  <cp:lastModifiedBy>vijay.ghanapaati@outlook.com</cp:lastModifiedBy>
  <cp:revision>1</cp:revision>
  <dcterms:modified xsi:type="dcterms:W3CDTF">2020-03-19T22:24:05Z</dcterms:modified>
</cp:coreProperties>
</file>